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Nunito Semi Bold"/>
      <p:regular r:id="rId16"/>
    </p:embeddedFont>
    <p:embeddedFont>
      <p:font typeface="Nunito Semi Bold"/>
      <p:regular r:id="rId17"/>
    </p:embeddedFont>
    <p:embeddedFont>
      <p:font typeface="Nunito Semi Bold"/>
      <p:regular r:id="rId18"/>
    </p:embeddedFont>
    <p:embeddedFont>
      <p:font typeface="Nunito Semi Bold"/>
      <p:regular r:id="rId19"/>
    </p:embeddedFont>
    <p:embeddedFont>
      <p:font typeface="PT Sans"/>
      <p:regular r:id="rId20"/>
    </p:embeddedFont>
    <p:embeddedFont>
      <p:font typeface="PT Sans"/>
      <p:regular r:id="rId21"/>
    </p:embeddedFont>
    <p:embeddedFont>
      <p:font typeface="PT Sans"/>
      <p:regular r:id="rId22"/>
    </p:embeddedFont>
    <p:embeddedFont>
      <p:font typeface="PT Sans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hyperlink" Target="https://annenberg.usc.edu/research/center-public-relations/usc-annenberg-relevance-report/ethical-dilemmas-ai#:~:text=Here%20are%20some%20of%20the,lending%2C%20and%20law%20enforcement%20applications" TargetMode="External"/><Relationship Id="rId2" Type="http://schemas.openxmlformats.org/officeDocument/2006/relationships/hyperlink" Target="https://gdpr-info.eu/" TargetMode="External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69569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Ethics in Data Science: A Responsible Approach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46270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5132784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744" y="5140404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26687" y="5114925"/>
            <a:ext cx="1946196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FFFFFF"/>
                </a:solidFill>
                <a:latin typeface="PT Sans Bold" pitchFamily="34" charset="0"/>
                <a:ea typeface="PT Sans Bold" pitchFamily="34" charset="-122"/>
                <a:cs typeface="PT Sans Bold" pitchFamily="34" charset="-120"/>
              </a:rPr>
              <a:t>by Oyiza Ibijola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976812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Introduction to Ethics in Data Science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u="sng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Definition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Ethics in data science refers to the responsible use of data, ensuring fairness, transparency, privacy, and accountability in how data is collected, analyzed, and applied.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u="sng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Importance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379357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It emphasizes minimizing harm, avoiding biases, and upholding trust in decision-making processes that impact individuals and society.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83034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Importance of Data Privacy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866549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05602" y="2966799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2866549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u="sng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Protects Individuals' Rights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3714036"/>
            <a:ext cx="283678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Ensures personal information is safeguarded, preserving autonomy and preventing misuse or unauthorized access.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2866549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59536" y="2966799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69493" y="286654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u="sng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Builds Trust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69493" y="3362087"/>
            <a:ext cx="283678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Encourages confidence in organizations by demonstrating a commitment to handling data responsibly.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6137672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05602" y="6237923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6137672"/>
            <a:ext cx="310229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u="sng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Complaiance with Laws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6633210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Helps businesses adhere to regulations, in order to avoid legal penalties and reputational damage.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8078" y="642818"/>
            <a:ext cx="7507843" cy="1374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Ensuring Fairness in Data-Driven Decision Making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18078" y="2368034"/>
            <a:ext cx="3637121" cy="3240167"/>
          </a:xfrm>
          <a:prstGeom prst="roundRect">
            <a:avLst>
              <a:gd name="adj" fmla="val 10821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74658" y="2624614"/>
            <a:ext cx="2749987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u="sng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Identify Biases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74658" y="3108484"/>
            <a:ext cx="3123962" cy="1495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Identify and regularly audit data and algorithms for biases (e.g., demographic, cultural and socioeconomic biases).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4688919" y="2368034"/>
            <a:ext cx="3637121" cy="3240167"/>
          </a:xfrm>
          <a:prstGeom prst="roundRect">
            <a:avLst>
              <a:gd name="adj" fmla="val 10821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45499" y="2624614"/>
            <a:ext cx="2749987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u="sng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Mitigation Strategies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45499" y="3108484"/>
            <a:ext cx="3123962" cy="2243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 strategies like re-sampling, re-weighting, fairness-aware machine learning, data augmentation and algorithmic fairness techniques to mitigate biases.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818078" y="5841921"/>
            <a:ext cx="7507843" cy="1744742"/>
          </a:xfrm>
          <a:prstGeom prst="roundRect">
            <a:avLst>
              <a:gd name="adj" fmla="val 20096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74658" y="6098500"/>
            <a:ext cx="3449479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u="sng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Ensure Representativeness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74658" y="6582370"/>
            <a:ext cx="6994684" cy="747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 diverse and comprehensive datasets that accurately reflect the population to avoid skewed outcomes or unfair exclusions.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638062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Transparency and Accountability in Data Usage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4109085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49468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u="sng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Comprehensible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37724" y="5442347"/>
            <a:ext cx="3554730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Make data-driven decisions and models understandable and explainable to stakeholders.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427" y="4109085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51427" y="49468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u="sng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Auditing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51427" y="5442347"/>
            <a:ext cx="355484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Regularly audit data practices to ensure compliance with ethical principles and regulations.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7136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Balancing Innovation and Ethical Data Practices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667857" y="3138368"/>
            <a:ext cx="30480" cy="3719751"/>
          </a:xfrm>
          <a:prstGeom prst="roundRect">
            <a:avLst>
              <a:gd name="adj" fmla="val 1178055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921877" y="3661529"/>
            <a:ext cx="837724" cy="30480"/>
          </a:xfrm>
          <a:prstGeom prst="roundRect">
            <a:avLst>
              <a:gd name="adj" fmla="val 1178055"/>
            </a:avLst>
          </a:prstGeom>
          <a:solidFill>
            <a:srgbClr val="F2B42D"/>
          </a:solidFill>
          <a:ln/>
        </p:spPr>
      </p:sp>
      <p:sp>
        <p:nvSpPr>
          <p:cNvPr id="6" name="Shape 3"/>
          <p:cNvSpPr/>
          <p:nvPr/>
        </p:nvSpPr>
        <p:spPr>
          <a:xfrm>
            <a:off x="6413837" y="3407569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81715" y="3507819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999690" y="33776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u="sng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Innovation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99690" y="3873222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Keep up with trends, embracing innovative technologies and exploring new data-driven solutions.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921877" y="5641062"/>
            <a:ext cx="837724" cy="30480"/>
          </a:xfrm>
          <a:prstGeom prst="roundRect">
            <a:avLst>
              <a:gd name="adj" fmla="val 1178055"/>
            </a:avLst>
          </a:prstGeom>
          <a:solidFill>
            <a:srgbClr val="D7425E"/>
          </a:solidFill>
          <a:ln/>
        </p:spPr>
      </p:sp>
      <p:sp>
        <p:nvSpPr>
          <p:cNvPr id="11" name="Shape 8"/>
          <p:cNvSpPr/>
          <p:nvPr/>
        </p:nvSpPr>
        <p:spPr>
          <a:xfrm>
            <a:off x="6413837" y="5387102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81715" y="5487353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999690" y="53572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u="sng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Ethics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999690" y="5852755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But, do not forget to integrate ethical principles and guidelines into data science processes and decisions.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19376"/>
            <a:ext cx="1146440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Best Practices for Responsible Data Science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4814" y="1902143"/>
            <a:ext cx="1603058" cy="13571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86570" y="2509004"/>
            <a:ext cx="17954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5117187" y="21414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u="sng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Privacy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117187" y="2636996"/>
            <a:ext cx="334851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Protect data privacy and security.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937641" y="3273981"/>
            <a:ext cx="8795266" cy="15240"/>
          </a:xfrm>
          <a:prstGeom prst="roundRect">
            <a:avLst>
              <a:gd name="adj" fmla="val 2356110"/>
            </a:avLst>
          </a:prstGeom>
          <a:solidFill>
            <a:srgbClr val="F2B42D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285" y="3319105"/>
            <a:ext cx="3206234" cy="135719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86570" y="3758327"/>
            <a:ext cx="17954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6"/>
          <p:cNvSpPr/>
          <p:nvPr/>
        </p:nvSpPr>
        <p:spPr>
          <a:xfrm>
            <a:off x="5918835" y="35584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u="sng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Fairness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918835" y="4053959"/>
            <a:ext cx="427160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Mitigate biases and ensure fair treatment.</a:t>
            </a:r>
            <a:endParaRPr lang="en-US" sz="1850" dirty="0"/>
          </a:p>
        </p:txBody>
      </p:sp>
      <p:sp>
        <p:nvSpPr>
          <p:cNvPr id="12" name="Shape 8"/>
          <p:cNvSpPr/>
          <p:nvPr/>
        </p:nvSpPr>
        <p:spPr>
          <a:xfrm>
            <a:off x="5739289" y="4690943"/>
            <a:ext cx="7993618" cy="15240"/>
          </a:xfrm>
          <a:prstGeom prst="roundRect">
            <a:avLst>
              <a:gd name="adj" fmla="val 2356110"/>
            </a:avLst>
          </a:prstGeom>
          <a:solidFill>
            <a:srgbClr val="D7425E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638" y="4736068"/>
            <a:ext cx="4809411" cy="135719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86451" y="5175290"/>
            <a:ext cx="17954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0"/>
          <p:cNvSpPr/>
          <p:nvPr/>
        </p:nvSpPr>
        <p:spPr>
          <a:xfrm>
            <a:off x="6720364" y="49753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u="sng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Transparency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6720364" y="5470922"/>
            <a:ext cx="47301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Ensure accountability and comprehensiveness.</a:t>
            </a:r>
            <a:endParaRPr lang="en-US" sz="1850" dirty="0"/>
          </a:p>
        </p:txBody>
      </p:sp>
      <p:sp>
        <p:nvSpPr>
          <p:cNvPr id="17" name="Shape 12"/>
          <p:cNvSpPr/>
          <p:nvPr/>
        </p:nvSpPr>
        <p:spPr>
          <a:xfrm>
            <a:off x="6540818" y="6107906"/>
            <a:ext cx="7192089" cy="15240"/>
          </a:xfrm>
          <a:prstGeom prst="roundRect">
            <a:avLst>
              <a:gd name="adj" fmla="val 2356110"/>
            </a:avLst>
          </a:prstGeom>
          <a:solidFill>
            <a:srgbClr val="DD785E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109" y="6153031"/>
            <a:ext cx="6412587" cy="1357193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86570" y="6592253"/>
            <a:ext cx="17954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350" dirty="0"/>
          </a:p>
        </p:txBody>
      </p:sp>
      <p:sp>
        <p:nvSpPr>
          <p:cNvPr id="20" name="Text 14"/>
          <p:cNvSpPr/>
          <p:nvPr/>
        </p:nvSpPr>
        <p:spPr>
          <a:xfrm>
            <a:off x="7522012" y="639234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u="sng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Responsibility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522012" y="6887885"/>
            <a:ext cx="500491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 data for positive impact and societal benefit.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72647"/>
            <a:ext cx="942689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Future of Ethics in Data Science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355413"/>
            <a:ext cx="4318278" cy="95750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77039" y="3671888"/>
            <a:ext cx="383964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u="sng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Enhanced Regulation and Standards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77039" y="4519374"/>
            <a:ext cx="3839647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establishment of stricter guidelines and frameworks will ensure ethical practices in data collection, usage, and AI development, emphasizing transparency and accountability.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002" y="2355413"/>
            <a:ext cx="4318278" cy="95750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95317" y="3671888"/>
            <a:ext cx="31946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u="sng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Focus on Bias Mitigation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95317" y="4167426"/>
            <a:ext cx="3839647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Advanced techniques and tools will emerge to identify and reduce biases in data and algorithms, fostering fairness and inclusivity in decision-making systems.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279" y="2355413"/>
            <a:ext cx="4318278" cy="95750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3595" y="3671888"/>
            <a:ext cx="383964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u="sng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Integration of Ethical AI Principles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3595" y="4519374"/>
            <a:ext cx="3839647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Ethics will become a core component of AI and data science education, with cross-disciplinary teams (including ethicists) collaborating to design systems that prioritize human values and societal well-being.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7795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u="sng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110145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05602" y="2210395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615559" y="2110145"/>
            <a:ext cx="55799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Always integrate ethical considerations into all data science activities.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7434858" y="2110145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02736" y="2210395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8212693" y="2110145"/>
            <a:ext cx="55799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Be accountable for data decisions and their impact.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837724" y="327683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u="sng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Reference</a:t>
            </a:r>
            <a:endParaRPr lang="en-US" sz="4400" dirty="0"/>
          </a:p>
        </p:txBody>
      </p:sp>
      <p:sp>
        <p:nvSpPr>
          <p:cNvPr id="10" name="Shape 8"/>
          <p:cNvSpPr/>
          <p:nvPr/>
        </p:nvSpPr>
        <p:spPr>
          <a:xfrm>
            <a:off x="1181457" y="4339828"/>
            <a:ext cx="30480" cy="3111698"/>
          </a:xfrm>
          <a:prstGeom prst="roundRect">
            <a:avLst>
              <a:gd name="adj" fmla="val 1178055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1435477" y="4862989"/>
            <a:ext cx="837724" cy="30480"/>
          </a:xfrm>
          <a:prstGeom prst="roundRect">
            <a:avLst>
              <a:gd name="adj" fmla="val 1178055"/>
            </a:avLst>
          </a:prstGeom>
          <a:solidFill>
            <a:srgbClr val="F2B42D"/>
          </a:solidFill>
          <a:ln/>
        </p:spPr>
      </p:sp>
      <p:sp>
        <p:nvSpPr>
          <p:cNvPr id="12" name="Shape 10"/>
          <p:cNvSpPr/>
          <p:nvPr/>
        </p:nvSpPr>
        <p:spPr>
          <a:xfrm>
            <a:off x="927437" y="4609028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95315" y="4709279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2513290" y="4579144"/>
            <a:ext cx="112793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Kirk Stewart (2024), "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ethical dilemmas of AI." </a:t>
            </a:r>
            <a:pPr algn="l" indent="0" marL="0">
              <a:lnSpc>
                <a:spcPts val="3000"/>
              </a:lnSpc>
              <a:buNone/>
            </a:pPr>
            <a:r>
              <a:rPr lang="en-US" sz="1850" b="1" u="sng" dirty="0">
                <a:solidFill>
                  <a:srgbClr val="F2B42D"/>
                </a:solidFill>
                <a:latin typeface="PT Sans" pitchFamily="34" charset="0"/>
                <a:ea typeface="PT Sans" pitchFamily="34" charset="-122"/>
                <a:cs typeface="PT Sans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https://annenberg.usc.edu/research/center-public-relations/usc-annenberg-relevance-report/ethical-dilemmas-ai#:~:text=Here%20are%20some%20of%20the,lending%2C%20and%20law%20enforcement%20applications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1435477" y="7113032"/>
            <a:ext cx="837724" cy="30480"/>
          </a:xfrm>
          <a:prstGeom prst="roundRect">
            <a:avLst>
              <a:gd name="adj" fmla="val 1178055"/>
            </a:avLst>
          </a:prstGeom>
          <a:solidFill>
            <a:srgbClr val="D7425E"/>
          </a:solidFill>
          <a:ln/>
        </p:spPr>
      </p:sp>
      <p:sp>
        <p:nvSpPr>
          <p:cNvPr id="16" name="Shape 14"/>
          <p:cNvSpPr/>
          <p:nvPr/>
        </p:nvSpPr>
        <p:spPr>
          <a:xfrm>
            <a:off x="927437" y="6859072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1095315" y="6959322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8" name="Text 16"/>
          <p:cNvSpPr/>
          <p:nvPr/>
        </p:nvSpPr>
        <p:spPr>
          <a:xfrm>
            <a:off x="2513290" y="6829187"/>
            <a:ext cx="112793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u="sng" dirty="0">
                <a:solidFill>
                  <a:srgbClr val="F2B42D"/>
                </a:solidFill>
                <a:latin typeface="PT Sans" pitchFamily="34" charset="0"/>
                <a:ea typeface="PT Sans" pitchFamily="34" charset="-122"/>
                <a:cs typeface="PT Sans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https://gdpr-info.eu/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General Data Protection Regulation (GDPR).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2024-12-16T11:06:13Z</dcterms:created>
  <dcterms:modified xsi:type="dcterms:W3CDTF">2024-12-16T11:06:13Z</dcterms:modified>
</cp:coreProperties>
</file>